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31"/>
  </p:notesMasterIdLst>
  <p:handoutMasterIdLst>
    <p:handoutMasterId r:id="rId32"/>
  </p:handoutMasterIdLst>
  <p:sldIdLst>
    <p:sldId id="256" r:id="rId5"/>
    <p:sldId id="288" r:id="rId6"/>
    <p:sldId id="260" r:id="rId7"/>
    <p:sldId id="261" r:id="rId8"/>
    <p:sldId id="283" r:id="rId9"/>
    <p:sldId id="282" r:id="rId10"/>
    <p:sldId id="284" r:id="rId11"/>
    <p:sldId id="281" r:id="rId12"/>
    <p:sldId id="285" r:id="rId13"/>
    <p:sldId id="289" r:id="rId14"/>
    <p:sldId id="292" r:id="rId15"/>
    <p:sldId id="293" r:id="rId16"/>
    <p:sldId id="265" r:id="rId17"/>
    <p:sldId id="286" r:id="rId18"/>
    <p:sldId id="290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287" r:id="rId28"/>
    <p:sldId id="291" r:id="rId29"/>
    <p:sldId id="302" r:id="rId30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86889" autoAdjust="0"/>
  </p:normalViewPr>
  <p:slideViewPr>
    <p:cSldViewPr snapToGrid="0" snapToObjects="1" showGuides="1">
      <p:cViewPr varScale="1">
        <p:scale>
          <a:sx n="97" d="100"/>
          <a:sy n="97" d="100"/>
        </p:scale>
        <p:origin x="90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1" d="100"/>
          <a:sy n="91" d="100"/>
        </p:scale>
        <p:origin x="-3690" y="-102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16.10.2014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16.10.2014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114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4605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6536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5179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7442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7107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6777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3211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4214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2153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3337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246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379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4111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0959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7845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0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sses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9738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sses Bild mit Unter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4625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1"/>
          </p:nvPr>
        </p:nvSpPr>
        <p:spPr>
          <a:xfrm>
            <a:off x="6758026" y="6242011"/>
            <a:ext cx="21336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5" r:id="rId12"/>
    <p:sldLayoutId id="2147483796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de-DE" dirty="0" smtClean="0"/>
              <a:t>Software Engineering </a:t>
            </a:r>
            <a:r>
              <a:rPr lang="de-DE" dirty="0" err="1" smtClean="0"/>
              <a:t>and</a:t>
            </a:r>
            <a:r>
              <a:rPr lang="de-DE" dirty="0" smtClean="0"/>
              <a:t> Design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dirty="0" smtClean="0">
                <a:latin typeface="Lucida Sans"/>
                <a:cs typeface="Lucida Sans"/>
              </a:rPr>
              <a:t>Case Study 1 – Task 3</a:t>
            </a:r>
          </a:p>
          <a:p>
            <a:pPr marL="0" indent="0">
              <a:buNone/>
            </a:pPr>
            <a:r>
              <a:rPr lang="de-DE" dirty="0" smtClean="0">
                <a:latin typeface="Lucida Sans"/>
                <a:cs typeface="Lucida Sans"/>
              </a:rPr>
              <a:t>Team Blue </a:t>
            </a:r>
          </a:p>
          <a:p>
            <a:r>
              <a:rPr lang="de-CH" dirty="0"/>
              <a:t>Pira Mahendran, Stefan </a:t>
            </a:r>
            <a:r>
              <a:rPr lang="de-CH" dirty="0" err="1"/>
              <a:t>Johner</a:t>
            </a:r>
            <a:r>
              <a:rPr lang="de-CH" dirty="0"/>
              <a:t>, Michel </a:t>
            </a:r>
            <a:r>
              <a:rPr lang="de-CH" dirty="0" err="1"/>
              <a:t>Murbach</a:t>
            </a:r>
            <a:r>
              <a:rPr lang="de-CH" dirty="0"/>
              <a:t>, Amin </a:t>
            </a:r>
            <a:r>
              <a:rPr lang="de-CH" dirty="0" err="1"/>
              <a:t>Ghodrati</a:t>
            </a:r>
            <a:r>
              <a:rPr lang="de-CH" dirty="0"/>
              <a:t>, Sabine Martin</a:t>
            </a:r>
            <a:r>
              <a:rPr lang="de-CH"/>
              <a:t>, </a:t>
            </a:r>
            <a:r>
              <a:rPr lang="de-CH" smtClean="0"/>
              <a:t>Riza </a:t>
            </a:r>
            <a:r>
              <a:rPr lang="de-CH" dirty="0"/>
              <a:t>Ramsauer</a:t>
            </a:r>
          </a:p>
          <a:p>
            <a:pPr marL="0" indent="0">
              <a:buNone/>
            </a:pPr>
            <a:endParaRPr lang="de-DE" dirty="0" smtClean="0">
              <a:latin typeface="Lucida Sans"/>
              <a:cs typeface="Lucida Sans"/>
            </a:endParaRPr>
          </a:p>
          <a:p>
            <a:pPr marL="0" indent="0">
              <a:buNone/>
            </a:pPr>
            <a:endParaRPr lang="de-DE" dirty="0">
              <a:latin typeface="Lucida Sans"/>
              <a:cs typeface="Lucida Sans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Technik und Informatik /  Medizininformatik</a:t>
            </a:r>
            <a:endParaRPr lang="de-DE" dirty="0"/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7" b="3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728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Design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Jeder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smtClean="0">
                <a:sym typeface="Wingdings" panose="05000000000000000000" pitchFamily="2" charset="2"/>
              </a:rPr>
              <a:t>für sich Aufzeichnung mögliche Prozesse</a:t>
            </a:r>
          </a:p>
          <a:p>
            <a:r>
              <a:rPr lang="de-CH" dirty="0" smtClean="0">
                <a:sym typeface="Wingdings" panose="05000000000000000000" pitchFamily="2" charset="2"/>
              </a:rPr>
              <a:t>Einbindung zu Storyboard </a:t>
            </a:r>
          </a:p>
          <a:p>
            <a:r>
              <a:rPr lang="de-CH" dirty="0" smtClean="0">
                <a:sym typeface="Wingdings" panose="05000000000000000000" pitchFamily="2" charset="2"/>
              </a:rPr>
              <a:t>Zusammenfassung zu konkreten </a:t>
            </a:r>
            <a:r>
              <a:rPr lang="de-CH" dirty="0" err="1" smtClean="0">
                <a:sym typeface="Wingdings" panose="05000000000000000000" pitchFamily="2" charset="2"/>
              </a:rPr>
              <a:t>Use</a:t>
            </a:r>
            <a:r>
              <a:rPr lang="de-CH" dirty="0" smtClean="0">
                <a:sym typeface="Wingdings" panose="05000000000000000000" pitchFamily="2" charset="2"/>
              </a:rPr>
              <a:t> Cases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69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Design</a:t>
            </a:r>
            <a:endParaRPr lang="de-DE" dirty="0"/>
          </a:p>
        </p:txBody>
      </p:sp>
      <p:pic>
        <p:nvPicPr>
          <p:cNvPr id="7" name="Grafik 6" descr="C:\Users\Michel\Desktop\Neuer Ordner\20141010_151114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09439" y="1655646"/>
            <a:ext cx="4871990" cy="351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 descr="C:\Users\Michel\Desktop\Neuer Ordner\20141010_151109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84533" y="1513527"/>
            <a:ext cx="4919199" cy="384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 descr="C:\Users\Michel\Desktop\Neuer Ordner\20141010_151041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16" y="978207"/>
            <a:ext cx="5753100" cy="43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 descr="C:\Users\Michel\Desktop\Neuer Ordner\20141010_152617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95353" y="1469281"/>
            <a:ext cx="4683224" cy="370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 descr="C:\Users\Michel\Desktop\Neuer Ordner\20141010_152308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652616" y="1420120"/>
            <a:ext cx="4712721" cy="38288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381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Design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1" y="1392982"/>
            <a:ext cx="6189664" cy="4642248"/>
          </a:xfrm>
        </p:spPr>
      </p:pic>
      <p:sp>
        <p:nvSpPr>
          <p:cNvPr id="2" name="Rechteck 1"/>
          <p:cNvSpPr/>
          <p:nvPr/>
        </p:nvSpPr>
        <p:spPr>
          <a:xfrm>
            <a:off x="378542" y="9000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 smtClean="0">
                <a:sym typeface="Wingdings" panose="05000000000000000000" pitchFamily="2" charset="2"/>
              </a:rPr>
              <a:t>Storyboard</a:t>
            </a:r>
            <a:endParaRPr lang="de-CH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2187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Design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457" y="1445212"/>
            <a:ext cx="5948033" cy="4461025"/>
          </a:xfrm>
        </p:spPr>
      </p:pic>
      <p:sp>
        <p:nvSpPr>
          <p:cNvPr id="6" name="Rechteck 5"/>
          <p:cNvSpPr/>
          <p:nvPr/>
        </p:nvSpPr>
        <p:spPr>
          <a:xfrm>
            <a:off x="378542" y="9000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 err="1" smtClean="0">
                <a:sym typeface="Wingdings" panose="05000000000000000000" pitchFamily="2" charset="2"/>
              </a:rPr>
              <a:t>Use</a:t>
            </a:r>
            <a:r>
              <a:rPr lang="de-CH" dirty="0" smtClean="0">
                <a:sym typeface="Wingdings" panose="05000000000000000000" pitchFamily="2" charset="2"/>
              </a:rPr>
              <a:t> Cases</a:t>
            </a:r>
            <a:endParaRPr lang="de-CH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3180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68000" y="1839808"/>
            <a:ext cx="6528227" cy="533105"/>
          </a:xfrm>
          <a:prstGeom prst="rect">
            <a:avLst/>
          </a:prstGeom>
        </p:spPr>
        <p:txBody>
          <a:bodyPr lIns="0"/>
          <a:lstStyle/>
          <a:p>
            <a:r>
              <a:rPr lang="de-DE" dirty="0" smtClean="0"/>
              <a:t>Design </a:t>
            </a:r>
            <a:r>
              <a:rPr lang="de-DE" dirty="0" err="1" smtClean="0"/>
              <a:t>Thinking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4294967295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sz="1600" dirty="0" smtClean="0">
                <a:solidFill>
                  <a:srgbClr val="FFFFFF"/>
                </a:solidFill>
                <a:latin typeface="Lucida Sans"/>
                <a:cs typeface="Lucida Sans"/>
              </a:rPr>
              <a:t>Prototype</a:t>
            </a:r>
            <a:endParaRPr lang="de-DE" sz="1600" dirty="0">
              <a:solidFill>
                <a:srgbClr val="FFFFFF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381420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Prototype</a:t>
            </a:r>
            <a:endParaRPr lang="de-DE" dirty="0"/>
          </a:p>
        </p:txBody>
      </p:sp>
      <p:pic>
        <p:nvPicPr>
          <p:cNvPr id="6" name="Inhaltsplatzhalter 5" descr="D:\Users\Stefan Johner\AppData\Local\Microsoft\Windows\INetCache\Content.Word\Startseite.jpg"/>
          <p:cNvPicPr>
            <a:picLocks noGr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25" y="1184122"/>
            <a:ext cx="5391150" cy="426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131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Prototype</a:t>
            </a:r>
            <a:endParaRPr lang="de-DE" dirty="0"/>
          </a:p>
        </p:txBody>
      </p:sp>
      <p:pic>
        <p:nvPicPr>
          <p:cNvPr id="5" name="Inhaltsplatzhalter 4" descr="D:\Users\Stefan Johner\AppData\Local\Microsoft\Windows\INetCache\Content.Word\prototyping3.jpg"/>
          <p:cNvPicPr>
            <a:picLocks noGrp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49" b="30555"/>
          <a:stretch/>
        </p:blipFill>
        <p:spPr bwMode="auto">
          <a:xfrm>
            <a:off x="736575" y="1277989"/>
            <a:ext cx="7562850" cy="38041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hteck 6"/>
          <p:cNvSpPr/>
          <p:nvPr/>
        </p:nvSpPr>
        <p:spPr>
          <a:xfrm>
            <a:off x="378542" y="9000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 smtClean="0">
                <a:sym typeface="Wingdings" panose="05000000000000000000" pitchFamily="2" charset="2"/>
              </a:rPr>
              <a:t>Medikation</a:t>
            </a:r>
            <a:endParaRPr lang="de-CH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433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Prototype</a:t>
            </a:r>
            <a:endParaRPr lang="de-DE" dirty="0"/>
          </a:p>
        </p:txBody>
      </p:sp>
      <p:pic>
        <p:nvPicPr>
          <p:cNvPr id="5" name="Inhaltsplatzhalter 4" descr="D:\Users\Stefan Johner\AppData\Local\Microsoft\Windows\INetCache\Content.Word\prototyping3.jpg"/>
          <p:cNvPicPr>
            <a:picLocks noGrp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49" b="30555"/>
          <a:stretch/>
        </p:blipFill>
        <p:spPr bwMode="auto">
          <a:xfrm>
            <a:off x="736575" y="1277989"/>
            <a:ext cx="7562850" cy="38041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hteck 6"/>
          <p:cNvSpPr/>
          <p:nvPr/>
        </p:nvSpPr>
        <p:spPr>
          <a:xfrm>
            <a:off x="378542" y="9000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 smtClean="0">
                <a:sym typeface="Wingdings" panose="05000000000000000000" pitchFamily="2" charset="2"/>
              </a:rPr>
              <a:t>Medikation</a:t>
            </a:r>
            <a:endParaRPr lang="de-CH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01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Prototype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78542" y="9000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 smtClean="0">
                <a:sym typeface="Wingdings" panose="05000000000000000000" pitchFamily="2" charset="2"/>
              </a:rPr>
              <a:t>Medikation 2</a:t>
            </a:r>
            <a:endParaRPr lang="de-CH" dirty="0">
              <a:sym typeface="Wingdings" panose="05000000000000000000" pitchFamily="2" charset="2"/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Grafik 15" descr="prototyping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23" b="21481"/>
          <a:stretch>
            <a:fillRect/>
          </a:stretch>
        </p:blipFill>
        <p:spPr bwMode="auto">
          <a:xfrm>
            <a:off x="2231924" y="1503735"/>
            <a:ext cx="4257443" cy="269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Grafik 16" descr="prototyping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28" b="33458"/>
          <a:stretch>
            <a:fillRect/>
          </a:stretch>
        </p:blipFill>
        <p:spPr bwMode="auto">
          <a:xfrm>
            <a:off x="2546633" y="4074656"/>
            <a:ext cx="3942734" cy="209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 Verbindung mit Pfeil 7"/>
          <p:cNvCxnSpPr/>
          <p:nvPr/>
        </p:nvCxnSpPr>
        <p:spPr>
          <a:xfrm flipH="1">
            <a:off x="3313471" y="3857214"/>
            <a:ext cx="594954" cy="3429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4257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7439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altLang="de-DE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Lucida Sans" panose="020B0602030504020204" pitchFamily="34" charset="0"/>
                <a:cs typeface="Times New Roman" panose="02020603050405020304" pitchFamily="18" charset="0"/>
              </a:rPr>
              <a:t/>
            </a:r>
            <a:br>
              <a:rPr kumimoji="0" lang="de-CH" altLang="de-DE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Lucida Sans" panose="020B0602030504020204" pitchFamily="34" charset="0"/>
                <a:cs typeface="Times New Roman" panose="02020603050405020304" pitchFamily="18" charset="0"/>
              </a:rPr>
            </a:br>
            <a:endParaRPr kumimoji="0" lang="de-DE" altLang="de-DE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14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Prototype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78542" y="9000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 smtClean="0">
                <a:sym typeface="Wingdings" panose="05000000000000000000" pitchFamily="2" charset="2"/>
              </a:rPr>
              <a:t>Medikation 3</a:t>
            </a:r>
            <a:endParaRPr lang="de-CH" dirty="0">
              <a:sym typeface="Wingdings" panose="05000000000000000000" pitchFamily="2" charset="2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4257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7439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altLang="de-DE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Lucida Sans" panose="020B0602030504020204" pitchFamily="34" charset="0"/>
                <a:cs typeface="Times New Roman" panose="02020603050405020304" pitchFamily="18" charset="0"/>
              </a:rPr>
              <a:t/>
            </a:r>
            <a:br>
              <a:rPr kumimoji="0" lang="de-CH" altLang="de-DE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Lucida Sans" panose="020B0602030504020204" pitchFamily="34" charset="0"/>
                <a:cs typeface="Times New Roman" panose="02020603050405020304" pitchFamily="18" charset="0"/>
              </a:rPr>
            </a:br>
            <a:endParaRPr kumimoji="0" lang="de-DE" altLang="de-DE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nhaltsplatzhalter 11" descr="D:\Users\Stefan Johner\AppData\Local\Microsoft\Windows\INetCache\Content.Word\prototyping6.jpg"/>
          <p:cNvPicPr>
            <a:picLocks noGrp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86" b="29790"/>
          <a:stretch/>
        </p:blipFill>
        <p:spPr bwMode="auto">
          <a:xfrm>
            <a:off x="736600" y="1501140"/>
            <a:ext cx="7562850" cy="39674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5111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 smtClean="0"/>
              <a:t>Scoping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Research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err="1" smtClean="0"/>
              <a:t>Synthesize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Design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Prototype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err="1" smtClean="0"/>
              <a:t>Validate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Design </a:t>
            </a:r>
            <a:r>
              <a:rPr lang="de-DE" dirty="0" err="1" smtClean="0"/>
              <a:t>Thinking</a:t>
            </a:r>
            <a:r>
              <a:rPr lang="de-DE" dirty="0" smtClean="0"/>
              <a:t> </a:t>
            </a:r>
            <a:r>
              <a:rPr lang="de-DE" smtClean="0"/>
              <a:t>Prozess Programm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309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Prototype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78542" y="9000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 smtClean="0">
                <a:sym typeface="Wingdings" panose="05000000000000000000" pitchFamily="2" charset="2"/>
              </a:rPr>
              <a:t>Behandlung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4257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7439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altLang="de-DE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Lucida Sans" panose="020B0602030504020204" pitchFamily="34" charset="0"/>
                <a:cs typeface="Times New Roman" panose="02020603050405020304" pitchFamily="18" charset="0"/>
              </a:rPr>
              <a:t/>
            </a:r>
            <a:br>
              <a:rPr kumimoji="0" lang="de-CH" altLang="de-DE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Lucida Sans" panose="020B0602030504020204" pitchFamily="34" charset="0"/>
                <a:cs typeface="Times New Roman" panose="02020603050405020304" pitchFamily="18" charset="0"/>
              </a:rPr>
            </a:br>
            <a:endParaRPr kumimoji="0" lang="de-DE" altLang="de-DE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nhaltsplatzhalter 10"/>
          <p:cNvPicPr>
            <a:picLocks noGrp="1"/>
          </p:cNvPicPr>
          <p:nvPr>
            <p:ph sz="half" idx="1"/>
          </p:nvPr>
        </p:nvPicPr>
        <p:blipFill rotWithShape="1">
          <a:blip r:embed="rId3"/>
          <a:srcRect r="17839"/>
          <a:stretch/>
        </p:blipFill>
        <p:spPr bwMode="auto">
          <a:xfrm>
            <a:off x="2421783" y="1439863"/>
            <a:ext cx="4300433" cy="46799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0506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Prototype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78542" y="9000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 err="1" smtClean="0">
                <a:sym typeface="Wingdings" panose="05000000000000000000" pitchFamily="2" charset="2"/>
              </a:rPr>
              <a:t>Use</a:t>
            </a:r>
            <a:r>
              <a:rPr lang="de-CH" dirty="0" smtClean="0">
                <a:sym typeface="Wingdings" panose="05000000000000000000" pitchFamily="2" charset="2"/>
              </a:rPr>
              <a:t> Case persönliche Daten 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4257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7439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altLang="de-DE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Lucida Sans" panose="020B0602030504020204" pitchFamily="34" charset="0"/>
                <a:cs typeface="Times New Roman" panose="02020603050405020304" pitchFamily="18" charset="0"/>
              </a:rPr>
              <a:t/>
            </a:r>
            <a:br>
              <a:rPr kumimoji="0" lang="de-CH" altLang="de-DE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Lucida Sans" panose="020B0602030504020204" pitchFamily="34" charset="0"/>
                <a:cs typeface="Times New Roman" panose="02020603050405020304" pitchFamily="18" charset="0"/>
              </a:rPr>
            </a:br>
            <a:endParaRPr kumimoji="0" lang="de-DE" altLang="de-DE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Grafik 11" descr="D:\Users\Stefan Johner\AppData\Local\Microsoft\Windows\INetCache\Content.Word\prototyping2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69" b="31593"/>
          <a:stretch>
            <a:fillRect/>
          </a:stretch>
        </p:blipFill>
        <p:spPr bwMode="auto">
          <a:xfrm>
            <a:off x="1106651" y="1772476"/>
            <a:ext cx="6926304" cy="39990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641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Prototype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78542" y="9000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 err="1" smtClean="0">
                <a:sym typeface="Wingdings" panose="05000000000000000000" pitchFamily="2" charset="2"/>
              </a:rPr>
              <a:t>Use</a:t>
            </a:r>
            <a:r>
              <a:rPr lang="de-CH" dirty="0" smtClean="0">
                <a:sym typeface="Wingdings" panose="05000000000000000000" pitchFamily="2" charset="2"/>
              </a:rPr>
              <a:t> Case persönliche Daten 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4257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7439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altLang="de-DE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Lucida Sans" panose="020B0602030504020204" pitchFamily="34" charset="0"/>
                <a:cs typeface="Times New Roman" panose="02020603050405020304" pitchFamily="18" charset="0"/>
              </a:rPr>
              <a:t/>
            </a:r>
            <a:br>
              <a:rPr kumimoji="0" lang="de-CH" altLang="de-DE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Lucida Sans" panose="020B0602030504020204" pitchFamily="34" charset="0"/>
                <a:cs typeface="Times New Roman" panose="02020603050405020304" pitchFamily="18" charset="0"/>
              </a:rPr>
            </a:br>
            <a:endParaRPr kumimoji="0" lang="de-DE" altLang="de-DE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Grafik 11" descr="D:\Users\Stefan Johner\AppData\Local\Microsoft\Windows\INetCache\Content.Word\prototyping2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69" b="31593"/>
          <a:stretch>
            <a:fillRect/>
          </a:stretch>
        </p:blipFill>
        <p:spPr bwMode="auto">
          <a:xfrm>
            <a:off x="1106651" y="1772476"/>
            <a:ext cx="6926304" cy="39990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412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Prototype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78542" y="9000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 err="1" smtClean="0">
                <a:sym typeface="Wingdings" panose="05000000000000000000" pitchFamily="2" charset="2"/>
              </a:rPr>
              <a:t>Use</a:t>
            </a:r>
            <a:r>
              <a:rPr lang="de-CH" dirty="0" smtClean="0">
                <a:sym typeface="Wingdings" panose="05000000000000000000" pitchFamily="2" charset="2"/>
              </a:rPr>
              <a:t> Case «SOS» 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4257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7439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altLang="de-DE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Lucida Sans" panose="020B0602030504020204" pitchFamily="34" charset="0"/>
                <a:cs typeface="Times New Roman" panose="02020603050405020304" pitchFamily="18" charset="0"/>
              </a:rPr>
              <a:t/>
            </a:r>
            <a:br>
              <a:rPr kumimoji="0" lang="de-CH" altLang="de-DE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Lucida Sans" panose="020B0602030504020204" pitchFamily="34" charset="0"/>
                <a:cs typeface="Times New Roman" panose="02020603050405020304" pitchFamily="18" charset="0"/>
              </a:rPr>
            </a:br>
            <a:endParaRPr kumimoji="0" lang="de-DE" altLang="de-DE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Patient in SOS f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44" y="1685331"/>
            <a:ext cx="6817324" cy="3906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14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68000" y="1839808"/>
            <a:ext cx="6528227" cy="533105"/>
          </a:xfrm>
          <a:prstGeom prst="rect">
            <a:avLst/>
          </a:prstGeom>
        </p:spPr>
        <p:txBody>
          <a:bodyPr lIns="0"/>
          <a:lstStyle/>
          <a:p>
            <a:r>
              <a:rPr lang="de-DE" dirty="0" smtClean="0"/>
              <a:t>Design </a:t>
            </a:r>
            <a:r>
              <a:rPr lang="de-DE" dirty="0" err="1" smtClean="0"/>
              <a:t>Thinking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4294967295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sz="1600" dirty="0" err="1" smtClean="0">
                <a:solidFill>
                  <a:srgbClr val="FFFFFF"/>
                </a:solidFill>
                <a:latin typeface="Lucida Sans"/>
                <a:cs typeface="Lucida Sans"/>
              </a:rPr>
              <a:t>Validate</a:t>
            </a:r>
            <a:endParaRPr lang="de-DE" sz="1600" dirty="0">
              <a:solidFill>
                <a:srgbClr val="FFFFFF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48918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de-CH" b="1" dirty="0"/>
              <a:t>Kritische Fragen</a:t>
            </a:r>
            <a:endParaRPr lang="de-DE" b="1" dirty="0"/>
          </a:p>
          <a:p>
            <a:pPr lvl="0"/>
            <a:r>
              <a:rPr lang="de-CH" dirty="0" smtClean="0"/>
              <a:t>Ist </a:t>
            </a:r>
            <a:r>
              <a:rPr lang="de-CH" dirty="0"/>
              <a:t>die App intuitiv zu bedienen</a:t>
            </a:r>
            <a:r>
              <a:rPr lang="de-CH" dirty="0" smtClean="0"/>
              <a:t>?</a:t>
            </a:r>
          </a:p>
          <a:p>
            <a:pPr marL="0" lvl="0" indent="0">
              <a:buNone/>
            </a:pPr>
            <a:endParaRPr lang="de-DE" dirty="0"/>
          </a:p>
          <a:p>
            <a:pPr lvl="0"/>
            <a:r>
              <a:rPr lang="de-CH" dirty="0"/>
              <a:t>Kann die App bei der Behandlung von suchtkranken Patienten hilfreich sein</a:t>
            </a:r>
            <a:r>
              <a:rPr lang="de-CH" dirty="0" smtClean="0"/>
              <a:t>?</a:t>
            </a:r>
          </a:p>
          <a:p>
            <a:pPr marL="0" lvl="0" indent="0">
              <a:buNone/>
            </a:pPr>
            <a:endParaRPr lang="de-DE" dirty="0"/>
          </a:p>
          <a:p>
            <a:pPr lvl="0"/>
            <a:r>
              <a:rPr lang="de-CH" dirty="0"/>
              <a:t>Können die Kontrollfragen bei den Behandlungszielen und der Medikation die Compliance verbessern oder sind diese kontraproduktiv</a:t>
            </a:r>
            <a:r>
              <a:rPr lang="de-CH" dirty="0" smtClean="0"/>
              <a:t>?</a:t>
            </a:r>
          </a:p>
          <a:p>
            <a:pPr marL="0" lvl="0" indent="0">
              <a:buNone/>
            </a:pPr>
            <a:endParaRPr lang="de-DE" dirty="0"/>
          </a:p>
          <a:p>
            <a:pPr lvl="0"/>
            <a:r>
              <a:rPr lang="de-CH" dirty="0"/>
              <a:t>Kann die Notfall-Funktion der App schützend für den Patienten wirken, bevor eine „echte“ Notfallsituation entsteht</a:t>
            </a:r>
            <a:r>
              <a:rPr lang="de-CH" dirty="0" smtClean="0"/>
              <a:t>?</a:t>
            </a:r>
          </a:p>
          <a:p>
            <a:pPr lvl="0"/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Validate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507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de-CH" b="1" dirty="0"/>
              <a:t>Feedback des </a:t>
            </a:r>
            <a:r>
              <a:rPr lang="de-CH" b="1" dirty="0" smtClean="0"/>
              <a:t>Prototypen</a:t>
            </a:r>
          </a:p>
          <a:p>
            <a:pPr marL="457200" lvl="1" indent="0">
              <a:buNone/>
            </a:pPr>
            <a:endParaRPr lang="de-DE" b="1" dirty="0"/>
          </a:p>
          <a:p>
            <a:pPr lvl="0"/>
            <a:r>
              <a:rPr lang="de-CH" dirty="0" smtClean="0"/>
              <a:t>Gesamtkonzept</a:t>
            </a:r>
          </a:p>
          <a:p>
            <a:pPr marL="0" lvl="0" indent="0">
              <a:buNone/>
            </a:pPr>
            <a:endParaRPr lang="de-DE" dirty="0"/>
          </a:p>
          <a:p>
            <a:pPr lvl="0"/>
            <a:r>
              <a:rPr lang="de-CH" dirty="0" smtClean="0"/>
              <a:t>vielversprechend </a:t>
            </a:r>
            <a:r>
              <a:rPr lang="de-CH" dirty="0"/>
              <a:t>bzgl. der </a:t>
            </a:r>
            <a:r>
              <a:rPr lang="de-CH" dirty="0" smtClean="0"/>
              <a:t>Nützlichkeit</a:t>
            </a:r>
          </a:p>
          <a:p>
            <a:pPr marL="0" lvl="0" indent="0">
              <a:buNone/>
            </a:pPr>
            <a:endParaRPr lang="de-DE" dirty="0"/>
          </a:p>
          <a:p>
            <a:pPr lvl="0"/>
            <a:r>
              <a:rPr lang="de-CH" dirty="0"/>
              <a:t>Die Benutzerfreundlichkeit </a:t>
            </a:r>
            <a:endParaRPr lang="de-CH" dirty="0" smtClean="0"/>
          </a:p>
          <a:p>
            <a:pPr marL="0" lvl="0" indent="0">
              <a:buNone/>
            </a:pPr>
            <a:endParaRPr lang="de-CH" dirty="0" smtClean="0"/>
          </a:p>
          <a:p>
            <a:r>
              <a:rPr lang="de-CH" dirty="0" smtClean="0"/>
              <a:t>Die </a:t>
            </a:r>
            <a:r>
              <a:rPr lang="de-CH" dirty="0"/>
              <a:t>Hierarchie der </a:t>
            </a:r>
            <a:r>
              <a:rPr lang="de-CH" dirty="0" smtClean="0"/>
              <a:t>Menüpunkte </a:t>
            </a:r>
          </a:p>
          <a:p>
            <a:pPr marL="0" indent="0">
              <a:buNone/>
            </a:pPr>
            <a:endParaRPr lang="de-DE" dirty="0"/>
          </a:p>
          <a:p>
            <a:pPr lvl="0"/>
            <a:r>
              <a:rPr lang="de-CH" dirty="0"/>
              <a:t>Die </a:t>
            </a:r>
            <a:r>
              <a:rPr lang="de-CH" dirty="0" smtClean="0"/>
              <a:t>einzelnen Oberflächen müssen </a:t>
            </a:r>
            <a:r>
              <a:rPr lang="de-CH" dirty="0"/>
              <a:t>vereinfacht </a:t>
            </a:r>
            <a:r>
              <a:rPr lang="de-CH" dirty="0" smtClean="0"/>
              <a:t>werden</a:t>
            </a:r>
          </a:p>
          <a:p>
            <a:pPr marL="0" lvl="0" indent="0">
              <a:buNone/>
            </a:pPr>
            <a:endParaRPr lang="de-DE" dirty="0"/>
          </a:p>
          <a:p>
            <a:pPr lvl="0"/>
            <a:r>
              <a:rPr lang="de-CH" dirty="0"/>
              <a:t>Der Funktionsumfang muss </a:t>
            </a:r>
            <a:r>
              <a:rPr lang="de-CH" dirty="0" smtClean="0"/>
              <a:t>bzgl</a:t>
            </a:r>
            <a:r>
              <a:rPr lang="de-CH" dirty="0"/>
              <a:t>. der Machbarkeit </a:t>
            </a:r>
            <a:r>
              <a:rPr lang="de-CH" dirty="0" smtClean="0"/>
              <a:t>überdacht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Validate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2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68000" y="1839808"/>
            <a:ext cx="6528227" cy="533105"/>
          </a:xfrm>
          <a:prstGeom prst="rect">
            <a:avLst/>
          </a:prstGeom>
        </p:spPr>
        <p:txBody>
          <a:bodyPr lIns="0"/>
          <a:lstStyle/>
          <a:p>
            <a:r>
              <a:rPr lang="de-DE" dirty="0" smtClean="0"/>
              <a:t>Design </a:t>
            </a:r>
            <a:r>
              <a:rPr lang="de-DE" dirty="0" err="1" smtClean="0"/>
              <a:t>Thinking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4294967295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sz="1600" dirty="0" err="1" smtClean="0">
                <a:solidFill>
                  <a:srgbClr val="FFFFFF"/>
                </a:solidFill>
                <a:latin typeface="Lucida Sans"/>
                <a:cs typeface="Lucida Sans"/>
              </a:rPr>
              <a:t>Scoping</a:t>
            </a:r>
            <a:endParaRPr lang="de-DE" sz="1600" dirty="0">
              <a:solidFill>
                <a:srgbClr val="FFFFFF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61743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Ein Patient kann sich anhand einer mobilen App über die aktuellen Termine, Behandlungen und über die Medikation informieren.</a:t>
            </a:r>
          </a:p>
          <a:p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Scoping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098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68000" y="1839808"/>
            <a:ext cx="6528227" cy="533105"/>
          </a:xfrm>
          <a:prstGeom prst="rect">
            <a:avLst/>
          </a:prstGeom>
        </p:spPr>
        <p:txBody>
          <a:bodyPr lIns="0"/>
          <a:lstStyle/>
          <a:p>
            <a:r>
              <a:rPr lang="de-DE" dirty="0" smtClean="0"/>
              <a:t>Design </a:t>
            </a:r>
            <a:r>
              <a:rPr lang="de-DE" dirty="0" err="1" smtClean="0"/>
              <a:t>Thinking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4294967295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sz="1600" dirty="0" smtClean="0">
                <a:solidFill>
                  <a:srgbClr val="FFFFFF"/>
                </a:solidFill>
                <a:latin typeface="Lucida Sans"/>
                <a:cs typeface="Lucida Sans"/>
              </a:rPr>
              <a:t>Research</a:t>
            </a:r>
            <a:endParaRPr lang="de-DE" sz="1600" dirty="0">
              <a:solidFill>
                <a:srgbClr val="FFFFFF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72183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Internet-Recherche: </a:t>
            </a:r>
          </a:p>
          <a:p>
            <a:pPr marL="0" indent="0">
              <a:buNone/>
            </a:pPr>
            <a:endParaRPr lang="de-DE" dirty="0"/>
          </a:p>
          <a:p>
            <a:pPr lvl="0"/>
            <a:r>
              <a:rPr lang="de-CH" dirty="0" smtClean="0"/>
              <a:t>Apps </a:t>
            </a:r>
            <a:r>
              <a:rPr lang="de-CH" dirty="0"/>
              <a:t>für Patienten mit </a:t>
            </a:r>
            <a:r>
              <a:rPr lang="de-CH" dirty="0" smtClean="0"/>
              <a:t>ähnlichen </a:t>
            </a:r>
            <a:r>
              <a:rPr lang="de-CH" dirty="0"/>
              <a:t>Funktionalitäten (</a:t>
            </a:r>
            <a:r>
              <a:rPr lang="de-CH" dirty="0" err="1" smtClean="0"/>
              <a:t>Assisted</a:t>
            </a:r>
            <a:r>
              <a:rPr lang="de-CH" dirty="0" smtClean="0"/>
              <a:t> Living)</a:t>
            </a:r>
          </a:p>
          <a:p>
            <a:pPr marL="0" lvl="0" indent="0">
              <a:buNone/>
            </a:pPr>
            <a:endParaRPr lang="de-CH" dirty="0" smtClean="0"/>
          </a:p>
          <a:p>
            <a:pPr lvl="0"/>
            <a:r>
              <a:rPr lang="de-DE" dirty="0" smtClean="0"/>
              <a:t>Psychosomatik, Drogenambulanz, Suchtmedizin, Kinder und </a:t>
            </a:r>
            <a:r>
              <a:rPr lang="de-DE" dirty="0" err="1" smtClean="0"/>
              <a:t>Jugendpsychatrie</a:t>
            </a:r>
            <a:r>
              <a:rPr lang="de-DE" dirty="0" smtClean="0"/>
              <a:t>, Neurologie, REHA, Sozialdienst</a:t>
            </a:r>
          </a:p>
          <a:p>
            <a:pPr marL="0" lvl="0" indent="0">
              <a:buNone/>
            </a:pPr>
            <a:endParaRPr lang="de-CH" dirty="0" smtClean="0"/>
          </a:p>
          <a:p>
            <a:r>
              <a:rPr lang="de-CH" dirty="0"/>
              <a:t> </a:t>
            </a:r>
            <a:r>
              <a:rPr lang="de-CH" dirty="0" smtClean="0"/>
              <a:t>Geeignete Quellen:</a:t>
            </a:r>
          </a:p>
          <a:p>
            <a:pPr lvl="1"/>
            <a:r>
              <a:rPr lang="de-CH" dirty="0" smtClean="0"/>
              <a:t>1. Interview</a:t>
            </a:r>
            <a:r>
              <a:rPr lang="de-CH" dirty="0"/>
              <a:t>:</a:t>
            </a:r>
            <a:endParaRPr lang="de-DE" dirty="0"/>
          </a:p>
          <a:p>
            <a:pPr lvl="2"/>
            <a:r>
              <a:rPr lang="de-CH" dirty="0"/>
              <a:t>Frau Nicole </a:t>
            </a:r>
            <a:r>
              <a:rPr lang="de-CH" dirty="0" err="1"/>
              <a:t>Zogg</a:t>
            </a:r>
            <a:r>
              <a:rPr lang="de-CH" dirty="0"/>
              <a:t>, 34 jährig</a:t>
            </a:r>
          </a:p>
          <a:p>
            <a:pPr lvl="2"/>
            <a:r>
              <a:rPr lang="de-CH" dirty="0"/>
              <a:t>100% als MTRA Universitätsspital </a:t>
            </a:r>
            <a:r>
              <a:rPr lang="de-CH" dirty="0" smtClean="0"/>
              <a:t>Basel</a:t>
            </a:r>
          </a:p>
          <a:p>
            <a:pPr lvl="1"/>
            <a:r>
              <a:rPr lang="de-CH" dirty="0" smtClean="0"/>
              <a:t>2. Interview:</a:t>
            </a:r>
          </a:p>
          <a:p>
            <a:pPr lvl="1"/>
            <a:r>
              <a:rPr lang="de-CH" dirty="0" smtClean="0"/>
              <a:t>Dr</a:t>
            </a:r>
            <a:r>
              <a:rPr lang="de-CH" dirty="0"/>
              <a:t>. Patrick </a:t>
            </a:r>
            <a:r>
              <a:rPr lang="de-CH" dirty="0" err="1"/>
              <a:t>Haemmerle</a:t>
            </a:r>
            <a:r>
              <a:rPr lang="de-CH" dirty="0"/>
              <a:t>, spezialisiert auf Kinder- und Jugendpsychiatrie</a:t>
            </a:r>
            <a:endParaRPr lang="de-DE" sz="2400" dirty="0"/>
          </a:p>
          <a:p>
            <a:pPr lvl="0"/>
            <a:endParaRPr lang="de-DE" sz="2400" dirty="0"/>
          </a:p>
          <a:p>
            <a:pPr lvl="1"/>
            <a:endParaRPr lang="de-CH" dirty="0"/>
          </a:p>
          <a:p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Research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260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68000" y="1839808"/>
            <a:ext cx="6528227" cy="533105"/>
          </a:xfrm>
          <a:prstGeom prst="rect">
            <a:avLst/>
          </a:prstGeom>
        </p:spPr>
        <p:txBody>
          <a:bodyPr lIns="0"/>
          <a:lstStyle/>
          <a:p>
            <a:r>
              <a:rPr lang="de-DE" dirty="0" smtClean="0"/>
              <a:t>Design </a:t>
            </a:r>
            <a:r>
              <a:rPr lang="de-DE" dirty="0" err="1" smtClean="0"/>
              <a:t>Thinking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4294967295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sz="1600" dirty="0" err="1" smtClean="0">
                <a:solidFill>
                  <a:srgbClr val="FFFFFF"/>
                </a:solidFill>
                <a:latin typeface="Lucida Sans"/>
                <a:cs typeface="Lucida Sans"/>
              </a:rPr>
              <a:t>Synthesize</a:t>
            </a:r>
            <a:endParaRPr lang="de-DE" sz="1600" dirty="0">
              <a:solidFill>
                <a:srgbClr val="FFFFFF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308660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1600" dirty="0" smtClean="0"/>
              <a:t>Aus unser Research </a:t>
            </a:r>
            <a:r>
              <a:rPr lang="de-DE" sz="1600" dirty="0" smtClean="0">
                <a:sym typeface="Wingdings" panose="05000000000000000000" pitchFamily="2" charset="2"/>
              </a:rPr>
              <a:t> Beschluss Suchtmedizin </a:t>
            </a:r>
          </a:p>
          <a:p>
            <a:pPr marL="0" indent="0">
              <a:buNone/>
            </a:pPr>
            <a:endParaRPr lang="de-DE" sz="1600" dirty="0" smtClean="0">
              <a:sym typeface="Wingdings" panose="05000000000000000000" pitchFamily="2" charset="2"/>
            </a:endParaRPr>
          </a:p>
          <a:p>
            <a:r>
              <a:rPr lang="de-DE" sz="1600" dirty="0" smtClean="0">
                <a:sym typeface="Wingdings" panose="05000000000000000000" pitchFamily="2" charset="2"/>
              </a:rPr>
              <a:t>Interview:</a:t>
            </a:r>
          </a:p>
          <a:p>
            <a:pPr lvl="1"/>
            <a:r>
              <a:rPr lang="de-CH" sz="1600" dirty="0" smtClean="0"/>
              <a:t>Ablauf (Terminvergabe)</a:t>
            </a:r>
            <a:r>
              <a:rPr lang="de-CH" sz="1600" dirty="0"/>
              <a:t> </a:t>
            </a:r>
            <a:endParaRPr lang="de-CH" sz="1600" dirty="0" smtClean="0"/>
          </a:p>
          <a:p>
            <a:pPr lvl="1"/>
            <a:r>
              <a:rPr lang="de-CH" sz="1600" dirty="0" smtClean="0"/>
              <a:t>Wie </a:t>
            </a:r>
            <a:r>
              <a:rPr lang="de-CH" sz="1600" dirty="0"/>
              <a:t>organisiert sich der Patient</a:t>
            </a:r>
            <a:r>
              <a:rPr lang="de-CH" sz="1600" dirty="0" smtClean="0"/>
              <a:t>?</a:t>
            </a:r>
          </a:p>
          <a:p>
            <a:pPr lvl="1"/>
            <a:r>
              <a:rPr lang="de-CH" sz="1600" dirty="0" smtClean="0"/>
              <a:t>Welche </a:t>
            </a:r>
            <a:r>
              <a:rPr lang="de-CH" sz="1600" dirty="0"/>
              <a:t>Informationen sind wichtig bei einem Notfall?	</a:t>
            </a:r>
            <a:endParaRPr lang="de-DE" sz="1600" dirty="0"/>
          </a:p>
          <a:p>
            <a:pPr lvl="1"/>
            <a:r>
              <a:rPr lang="de-CH" sz="1600" dirty="0" smtClean="0"/>
              <a:t>Bei </a:t>
            </a:r>
            <a:r>
              <a:rPr lang="de-CH" sz="1600" dirty="0"/>
              <a:t>welchen Prozess verliert man am meisten Zeit?</a:t>
            </a:r>
            <a:endParaRPr lang="de-DE" sz="1600" dirty="0"/>
          </a:p>
          <a:p>
            <a:pPr lvl="1"/>
            <a:r>
              <a:rPr lang="de-CH" sz="1600" dirty="0" smtClean="0"/>
              <a:t>Wann wird der Patient/ die Patientin überfordert? </a:t>
            </a:r>
          </a:p>
          <a:p>
            <a:pPr marL="457200" lvl="1" indent="0">
              <a:buNone/>
            </a:pPr>
            <a:endParaRPr lang="de-CH" sz="1600" dirty="0" smtClean="0"/>
          </a:p>
          <a:p>
            <a:r>
              <a:rPr lang="de-CH" sz="1600" dirty="0" smtClean="0"/>
              <a:t>Information:</a:t>
            </a:r>
          </a:p>
          <a:p>
            <a:pPr lvl="1"/>
            <a:r>
              <a:rPr lang="de-CH" sz="1600" dirty="0" smtClean="0"/>
              <a:t>Behandlung</a:t>
            </a:r>
          </a:p>
          <a:p>
            <a:pPr lvl="1"/>
            <a:r>
              <a:rPr lang="de-CH" sz="1600" dirty="0" smtClean="0"/>
              <a:t>Aktuelle Medikation</a:t>
            </a:r>
          </a:p>
          <a:p>
            <a:pPr lvl="1"/>
            <a:r>
              <a:rPr lang="de-CH" sz="1600" dirty="0" smtClean="0"/>
              <a:t>Patient Summary 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Synthesize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927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68000" y="1839808"/>
            <a:ext cx="6528227" cy="533105"/>
          </a:xfrm>
          <a:prstGeom prst="rect">
            <a:avLst/>
          </a:prstGeom>
        </p:spPr>
        <p:txBody>
          <a:bodyPr lIns="0"/>
          <a:lstStyle/>
          <a:p>
            <a:r>
              <a:rPr lang="de-DE" dirty="0" smtClean="0"/>
              <a:t>Design </a:t>
            </a:r>
            <a:r>
              <a:rPr lang="de-DE" dirty="0" err="1" smtClean="0"/>
              <a:t>Thinking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4294967295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sz="1600" dirty="0" smtClean="0">
                <a:solidFill>
                  <a:srgbClr val="FFFFFF"/>
                </a:solidFill>
                <a:latin typeface="Lucida Sans"/>
                <a:cs typeface="Lucida Sans"/>
              </a:rPr>
              <a:t>Design</a:t>
            </a:r>
            <a:endParaRPr lang="de-DE" sz="1600" dirty="0">
              <a:solidFill>
                <a:srgbClr val="FFFFFF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63755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FH_PPT_Vorlage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8ce3fe262384aec44c467c9d705f95d9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84a71d02007a831ccb7d7e7d2c202add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egory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QMPilot_DokID xmlns="2551ef7e-3b29-44d1-a8ad-ef34c26bfc60">472</QMPilot_DokI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63941E-007A-4083-84D1-4E9F9957F9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24b1-652e-424f-8d99-4ee509067280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0FDAEB-5172-4F6A-8A5C-B45BD234C9BF}">
  <ds:schemaRefs>
    <ds:schemaRef ds:uri="2551ef7e-3b29-44d1-a8ad-ef34c26bfc60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63c724b1-652e-424f-8d99-4ee509067280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5BDE0C0-35B0-425A-AB3D-D29ACB5B09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280</Words>
  <Application>Microsoft Office PowerPoint</Application>
  <PresentationFormat>Bildschirmpräsentation (4:3)</PresentationFormat>
  <Paragraphs>132</Paragraphs>
  <Slides>26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6" baseType="lpstr">
      <vt:lpstr>ＭＳ Ｐゴシック</vt:lpstr>
      <vt:lpstr>ＭＳ Ｐゴシック</vt:lpstr>
      <vt:lpstr>Arial</vt:lpstr>
      <vt:lpstr>Calibri</vt:lpstr>
      <vt:lpstr>Lucida Grande</vt:lpstr>
      <vt:lpstr>Lucida Sans</vt:lpstr>
      <vt:lpstr>Lucida Sans Unicode</vt:lpstr>
      <vt:lpstr>Times New Roman</vt:lpstr>
      <vt:lpstr>Wingdings</vt:lpstr>
      <vt:lpstr>BFH_PPT_Vorlage</vt:lpstr>
      <vt:lpstr>Software Engineering and Design</vt:lpstr>
      <vt:lpstr>Design Thinking Prozess Programm</vt:lpstr>
      <vt:lpstr>Design Thinking</vt:lpstr>
      <vt:lpstr>Scoping</vt:lpstr>
      <vt:lpstr>Design Thinking</vt:lpstr>
      <vt:lpstr>Research</vt:lpstr>
      <vt:lpstr>Design Thinking</vt:lpstr>
      <vt:lpstr>Synthesize</vt:lpstr>
      <vt:lpstr>Design Thinking</vt:lpstr>
      <vt:lpstr>Design</vt:lpstr>
      <vt:lpstr>Design</vt:lpstr>
      <vt:lpstr>Design</vt:lpstr>
      <vt:lpstr>Design</vt:lpstr>
      <vt:lpstr>Design Thinking</vt:lpstr>
      <vt:lpstr>Prototype</vt:lpstr>
      <vt:lpstr>Prototype</vt:lpstr>
      <vt:lpstr>Prototype</vt:lpstr>
      <vt:lpstr>Prototype</vt:lpstr>
      <vt:lpstr>Prototype</vt:lpstr>
      <vt:lpstr>Prototype</vt:lpstr>
      <vt:lpstr>Prototype</vt:lpstr>
      <vt:lpstr>Prototype</vt:lpstr>
      <vt:lpstr>Prototype</vt:lpstr>
      <vt:lpstr>Design Thinking</vt:lpstr>
      <vt:lpstr>Validate</vt:lpstr>
      <vt:lpstr>Validate</vt:lpstr>
    </vt:vector>
  </TitlesOfParts>
  <Company>Berner Fachhochschule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BFH_Musterpräsentation</dc:title>
  <dc:creator>Gloor Manuela</dc:creator>
  <cp:lastModifiedBy>Pira Mahendran</cp:lastModifiedBy>
  <cp:revision>35</cp:revision>
  <cp:lastPrinted>2013-04-25T14:17:09Z</cp:lastPrinted>
  <dcterms:created xsi:type="dcterms:W3CDTF">2013-04-25T14:36:44Z</dcterms:created>
  <dcterms:modified xsi:type="dcterms:W3CDTF">2014-10-16T13:09:08Z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